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310" r:id="rId2"/>
    <p:sldId id="277" r:id="rId3"/>
    <p:sldId id="278" r:id="rId4"/>
    <p:sldId id="279" r:id="rId5"/>
    <p:sldId id="281" r:id="rId6"/>
    <p:sldId id="282" r:id="rId7"/>
    <p:sldId id="283" r:id="rId8"/>
    <p:sldId id="284" r:id="rId9"/>
    <p:sldId id="288" r:id="rId10"/>
    <p:sldId id="301" r:id="rId11"/>
    <p:sldId id="309" r:id="rId12"/>
    <p:sldId id="267" r:id="rId13"/>
    <p:sldId id="257" r:id="rId14"/>
    <p:sldId id="258" r:id="rId15"/>
    <p:sldId id="259" r:id="rId16"/>
    <p:sldId id="260" r:id="rId17"/>
    <p:sldId id="261" r:id="rId18"/>
    <p:sldId id="262" r:id="rId19"/>
    <p:sldId id="263" r:id="rId20"/>
    <p:sldId id="264" r:id="rId21"/>
    <p:sldId id="265"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4" autoAdjust="0"/>
    <p:restoredTop sz="94660"/>
  </p:normalViewPr>
  <p:slideViewPr>
    <p:cSldViewPr>
      <p:cViewPr varScale="1">
        <p:scale>
          <a:sx n="72" d="100"/>
          <a:sy n="72" d="100"/>
        </p:scale>
        <p:origin x="-111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76B54E-3A0D-49D3-9719-022D77464F94}" type="datetimeFigureOut">
              <a:rPr lang="en-US" smtClean="0"/>
              <a:pPr/>
              <a:t>9/18/2011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DEB401-7D1A-4E31-87AC-6E13712FC65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Simple Columnar Epithelium</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Motility (it is cilia)</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a:t>
            </a:r>
            <a:r>
              <a:rPr lang="en-US" dirty="0" err="1" smtClean="0"/>
              <a:t>Holocrine</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Sebum</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Acini</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Simple</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Tubular</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a:t>
            </a:r>
            <a:r>
              <a:rPr lang="en-US" baseline="0" dirty="0" smtClean="0"/>
              <a:t> Compound</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a:t>
            </a:r>
            <a:r>
              <a:rPr lang="en-US" baseline="0" dirty="0" smtClean="0"/>
              <a:t> </a:t>
            </a:r>
            <a:r>
              <a:rPr lang="en-US" baseline="0" dirty="0" err="1" smtClean="0"/>
              <a:t>Mucoid</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a:t>
            </a:r>
            <a:r>
              <a:rPr lang="en-US" dirty="0" err="1" smtClean="0"/>
              <a:t>Merocrine</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Serous</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Stereocilia, Fluid</a:t>
            </a:r>
            <a:r>
              <a:rPr lang="en-US" baseline="0" dirty="0" smtClean="0"/>
              <a:t> Absorption</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a:t>
            </a:r>
            <a:r>
              <a:rPr lang="en-US" dirty="0" err="1" smtClean="0"/>
              <a:t>Cytocrine</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Pseudostratified Ciliated Columnar Epithelium</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Stratified</a:t>
            </a:r>
            <a:r>
              <a:rPr lang="en-US" baseline="0" dirty="0" smtClean="0"/>
              <a:t> </a:t>
            </a:r>
            <a:r>
              <a:rPr lang="en-US" dirty="0" smtClean="0"/>
              <a:t>Keratinized</a:t>
            </a:r>
            <a:r>
              <a:rPr lang="en-US" baseline="0" dirty="0" smtClean="0"/>
              <a:t> </a:t>
            </a:r>
            <a:r>
              <a:rPr lang="en-US" dirty="0" smtClean="0"/>
              <a:t>Squamous Epithelium</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Stratified</a:t>
            </a:r>
            <a:r>
              <a:rPr lang="en-US" baseline="0" dirty="0" smtClean="0"/>
              <a:t> non-</a:t>
            </a:r>
            <a:r>
              <a:rPr lang="en-US" dirty="0" smtClean="0"/>
              <a:t>Keratinized</a:t>
            </a:r>
            <a:r>
              <a:rPr lang="en-US" baseline="0" dirty="0" smtClean="0"/>
              <a:t> </a:t>
            </a:r>
            <a:r>
              <a:rPr lang="en-US" dirty="0" smtClean="0"/>
              <a:t>Squamous Epithelium</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a:t>
            </a:r>
            <a:r>
              <a:rPr lang="en-US" smtClean="0"/>
              <a:t>: non-Distended </a:t>
            </a:r>
            <a:r>
              <a:rPr lang="en-US" dirty="0" smtClean="0"/>
              <a:t>transitional epithelium, Dome-shaped surface cell</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Distended Transitional Epithelium, Squamous</a:t>
            </a:r>
            <a:r>
              <a:rPr lang="en-US" baseline="0" dirty="0" smtClean="0"/>
              <a:t> surface cell</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a:t>
            </a:r>
            <a:r>
              <a:rPr lang="en-US" dirty="0" err="1" smtClean="0"/>
              <a:t>Desmosomes</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a:t>
            </a:r>
            <a:r>
              <a:rPr lang="en-US" dirty="0" err="1" smtClean="0"/>
              <a:t>Glycocalyx</a:t>
            </a:r>
            <a:endParaRPr lang="en-US" dirty="0"/>
          </a:p>
        </p:txBody>
      </p:sp>
      <p:sp>
        <p:nvSpPr>
          <p:cNvPr id="4" name="Slide Number Placeholder 3"/>
          <p:cNvSpPr>
            <a:spLocks noGrp="1"/>
          </p:cNvSpPr>
          <p:nvPr>
            <p:ph type="sldNum" sz="quarter" idx="10"/>
          </p:nvPr>
        </p:nvSpPr>
        <p:spPr/>
        <p:txBody>
          <a:bodyPr/>
          <a:lstStyle/>
          <a:p>
            <a:fld id="{5ADEB401-7D1A-4E31-87AC-6E13712FC650}"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9FF0292-7849-49CA-98DF-AD3E9824F0C7}" type="datetimeFigureOut">
              <a:rPr lang="en-US" smtClean="0"/>
              <a:pPr/>
              <a:t>9/18/2011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76D13677-9499-4D1C-B6E3-DC1AB880BB0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9FF0292-7849-49CA-98DF-AD3E9824F0C7}" type="datetimeFigureOut">
              <a:rPr lang="en-US" smtClean="0"/>
              <a:pPr/>
              <a:t>9/18/2011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13677-9499-4D1C-B6E3-DC1AB880BB0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9FF0292-7849-49CA-98DF-AD3E9824F0C7}" type="datetimeFigureOut">
              <a:rPr lang="en-US" smtClean="0"/>
              <a:pPr/>
              <a:t>9/18/2011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13677-9499-4D1C-B6E3-DC1AB880BB0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9FF0292-7849-49CA-98DF-AD3E9824F0C7}" type="datetimeFigureOut">
              <a:rPr lang="en-US" smtClean="0"/>
              <a:pPr/>
              <a:t>9/18/2011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13677-9499-4D1C-B6E3-DC1AB880BB0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9FF0292-7849-49CA-98DF-AD3E9824F0C7}" type="datetimeFigureOut">
              <a:rPr lang="en-US" smtClean="0"/>
              <a:pPr/>
              <a:t>9/18/2011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13677-9499-4D1C-B6E3-DC1AB880BB0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9FF0292-7849-49CA-98DF-AD3E9824F0C7}" type="datetimeFigureOut">
              <a:rPr lang="en-US" smtClean="0"/>
              <a:pPr/>
              <a:t>9/18/2011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D13677-9499-4D1C-B6E3-DC1AB880BB0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9FF0292-7849-49CA-98DF-AD3E9824F0C7}" type="datetimeFigureOut">
              <a:rPr lang="en-US" smtClean="0"/>
              <a:pPr/>
              <a:t>9/18/2011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6D13677-9499-4D1C-B6E3-DC1AB880BB0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9FF0292-7849-49CA-98DF-AD3E9824F0C7}" type="datetimeFigureOut">
              <a:rPr lang="en-US" smtClean="0"/>
              <a:pPr/>
              <a:t>9/18/2011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6D13677-9499-4D1C-B6E3-DC1AB880BB0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F0292-7849-49CA-98DF-AD3E9824F0C7}" type="datetimeFigureOut">
              <a:rPr lang="en-US" smtClean="0"/>
              <a:pPr/>
              <a:t>9/18/2011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6D13677-9499-4D1C-B6E3-DC1AB880BB0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9FF0292-7849-49CA-98DF-AD3E9824F0C7}" type="datetimeFigureOut">
              <a:rPr lang="en-US" smtClean="0"/>
              <a:pPr/>
              <a:t>9/18/2011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D13677-9499-4D1C-B6E3-DC1AB880BB0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9FF0292-7849-49CA-98DF-AD3E9824F0C7}" type="datetimeFigureOut">
              <a:rPr lang="en-US" smtClean="0"/>
              <a:pPr/>
              <a:t>9/18/2011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76D13677-9499-4D1C-B6E3-DC1AB880BB0A}"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9FF0292-7849-49CA-98DF-AD3E9824F0C7}" type="datetimeFigureOut">
              <a:rPr lang="en-US" smtClean="0"/>
              <a:pPr/>
              <a:t>9/18/2011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6D13677-9499-4D1C-B6E3-DC1AB880BB0A}"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Unit 1 Exam Microanatomy Lab Practical Practice Questions</a:t>
            </a:r>
            <a:endParaRPr lang="en-US" dirty="0"/>
          </a:p>
        </p:txBody>
      </p:sp>
      <p:sp>
        <p:nvSpPr>
          <p:cNvPr id="3" name="Subtitle 2"/>
          <p:cNvSpPr>
            <a:spLocks noGrp="1"/>
          </p:cNvSpPr>
          <p:nvPr>
            <p:ph type="subTitle" idx="1"/>
          </p:nvPr>
        </p:nvSpPr>
        <p:spPr/>
        <p:txBody>
          <a:bodyPr/>
          <a:lstStyle/>
          <a:p>
            <a:r>
              <a:rPr lang="en-US" dirty="0" smtClean="0">
                <a:solidFill>
                  <a:schemeClr val="tx1"/>
                </a:solidFill>
              </a:rPr>
              <a:t>Epithelium &amp; Glands</a:t>
            </a:r>
            <a:endParaRPr lang="en-US"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3" cstate="print"/>
          <a:srcRect/>
          <a:stretch>
            <a:fillRect/>
          </a:stretch>
        </p:blipFill>
        <p:spPr bwMode="auto">
          <a:xfrm>
            <a:off x="1828800" y="1981200"/>
            <a:ext cx="5638800" cy="4597583"/>
          </a:xfrm>
          <a:prstGeom prst="rect">
            <a:avLst/>
          </a:prstGeom>
          <a:noFill/>
          <a:ln w="9525">
            <a:noFill/>
            <a:miter lim="800000"/>
            <a:headEnd/>
            <a:tailEnd/>
          </a:ln>
        </p:spPr>
      </p:pic>
      <p:sp>
        <p:nvSpPr>
          <p:cNvPr id="3" name="TextBox 2"/>
          <p:cNvSpPr txBox="1"/>
          <p:nvPr/>
        </p:nvSpPr>
        <p:spPr>
          <a:xfrm>
            <a:off x="1447800" y="990600"/>
            <a:ext cx="6019800" cy="646331"/>
          </a:xfrm>
          <a:prstGeom prst="rect">
            <a:avLst/>
          </a:prstGeom>
          <a:noFill/>
        </p:spPr>
        <p:txBody>
          <a:bodyPr wrap="square" rtlCol="0">
            <a:spAutoFit/>
          </a:bodyPr>
          <a:lstStyle/>
          <a:p>
            <a:pPr algn="ctr"/>
            <a:r>
              <a:rPr lang="en-US" dirty="0" smtClean="0"/>
              <a:t>What is the fuzzy looking coat on the surface of this cellular </a:t>
            </a:r>
            <a:r>
              <a:rPr lang="en-US" dirty="0" err="1" smtClean="0"/>
              <a:t>modifaction</a:t>
            </a:r>
            <a:r>
              <a:rPr lang="en-US" dirty="0" smtClean="0"/>
              <a:t>?</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1600" y="725269"/>
            <a:ext cx="6019800" cy="369332"/>
          </a:xfrm>
          <a:prstGeom prst="rect">
            <a:avLst/>
          </a:prstGeom>
          <a:noFill/>
        </p:spPr>
        <p:txBody>
          <a:bodyPr wrap="square" rtlCol="0">
            <a:spAutoFit/>
          </a:bodyPr>
          <a:lstStyle/>
          <a:p>
            <a:pPr algn="ctr"/>
            <a:r>
              <a:rPr lang="en-US" dirty="0" smtClean="0"/>
              <a:t>What is the function of this cellular modification?</a:t>
            </a:r>
            <a:endParaRPr lang="en-US" dirty="0"/>
          </a:p>
        </p:txBody>
      </p:sp>
      <p:pic>
        <p:nvPicPr>
          <p:cNvPr id="4" name="Picture 3" descr="Crissman 10"/>
          <p:cNvPicPr/>
          <p:nvPr/>
        </p:nvPicPr>
        <p:blipFill>
          <a:blip r:embed="rId3" cstate="print"/>
          <a:srcRect l="2083" t="1602" r="2083" b="667"/>
          <a:stretch>
            <a:fillRect/>
          </a:stretch>
        </p:blipFill>
        <p:spPr bwMode="auto">
          <a:xfrm>
            <a:off x="2667000" y="1371600"/>
            <a:ext cx="3857625" cy="5106497"/>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1447800" y="1676400"/>
            <a:ext cx="5905500" cy="4069495"/>
          </a:xfrm>
          <a:prstGeom prst="rect">
            <a:avLst/>
          </a:prstGeom>
          <a:noFill/>
          <a:ln w="9525">
            <a:noFill/>
            <a:miter lim="800000"/>
            <a:headEnd/>
            <a:tailEnd/>
          </a:ln>
        </p:spPr>
      </p:pic>
      <p:sp>
        <p:nvSpPr>
          <p:cNvPr id="5" name="TextBox 4"/>
          <p:cNvSpPr txBox="1"/>
          <p:nvPr/>
        </p:nvSpPr>
        <p:spPr>
          <a:xfrm>
            <a:off x="1752600" y="990600"/>
            <a:ext cx="6019800" cy="369332"/>
          </a:xfrm>
          <a:prstGeom prst="rect">
            <a:avLst/>
          </a:prstGeom>
          <a:noFill/>
        </p:spPr>
        <p:txBody>
          <a:bodyPr wrap="square" rtlCol="0">
            <a:spAutoFit/>
          </a:bodyPr>
          <a:lstStyle/>
          <a:p>
            <a:r>
              <a:rPr lang="en-US" dirty="0" smtClean="0"/>
              <a:t>What type of secretion Does this gland utilize?</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the type of product is secreted by this gland?</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2438400" y="1524000"/>
            <a:ext cx="3967929" cy="5141056"/>
          </a:xfrm>
          <a:prstGeom prst="rect">
            <a:avLst/>
          </a:prstGeom>
          <a:noFill/>
          <a:ln w="9525">
            <a:noFill/>
            <a:miter lim="800000"/>
            <a:headEnd/>
            <a:tailEnd/>
          </a:ln>
        </p:spPr>
      </p:pic>
      <p:sp>
        <p:nvSpPr>
          <p:cNvPr id="5" name="Oval 4"/>
          <p:cNvSpPr/>
          <p:nvPr/>
        </p:nvSpPr>
        <p:spPr>
          <a:xfrm rot="2556911">
            <a:off x="3558999" y="3656637"/>
            <a:ext cx="2052900" cy="34355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the structure of the secretory portion of this gland?</a:t>
            </a: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2286000" y="1447800"/>
            <a:ext cx="4191000" cy="5430078"/>
          </a:xfrm>
          <a:prstGeom prst="rect">
            <a:avLst/>
          </a:prstGeom>
          <a:noFill/>
          <a:ln w="9525">
            <a:noFill/>
            <a:miter lim="800000"/>
            <a:headEnd/>
            <a:tailEnd/>
          </a:ln>
        </p:spPr>
      </p:pic>
      <p:sp>
        <p:nvSpPr>
          <p:cNvPr id="5" name="Oval 4"/>
          <p:cNvSpPr/>
          <p:nvPr/>
        </p:nvSpPr>
        <p:spPr>
          <a:xfrm rot="2556911">
            <a:off x="3558999" y="3656637"/>
            <a:ext cx="2052900" cy="34355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dirty="0" smtClean="0"/>
              <a:t>What is the structure of the duct portion (d) of the gland?</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2362200" y="1242409"/>
            <a:ext cx="4166768" cy="5615591"/>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dirty="0" smtClean="0"/>
              <a:t>What is the structure of the secretory portion of this gland?</a:t>
            </a:r>
            <a:endParaRPr lang="en-US" dirty="0"/>
          </a:p>
        </p:txBody>
      </p:sp>
      <p:pic>
        <p:nvPicPr>
          <p:cNvPr id="4" name="Picture 2"/>
          <p:cNvPicPr>
            <a:picLocks noChangeAspect="1" noChangeArrowheads="1"/>
          </p:cNvPicPr>
          <p:nvPr/>
        </p:nvPicPr>
        <p:blipFill>
          <a:blip r:embed="rId3" cstate="print"/>
          <a:srcRect/>
          <a:stretch>
            <a:fillRect/>
          </a:stretch>
        </p:blipFill>
        <p:spPr bwMode="auto">
          <a:xfrm>
            <a:off x="2362200" y="1219200"/>
            <a:ext cx="4166768" cy="5615591"/>
          </a:xfrm>
          <a:prstGeom prst="rect">
            <a:avLst/>
          </a:prstGeom>
          <a:noFill/>
          <a:ln w="9525">
            <a:noFill/>
            <a:miter lim="800000"/>
            <a:headEnd/>
            <a:tailEnd/>
          </a:ln>
        </p:spPr>
      </p:pic>
      <p:sp>
        <p:nvSpPr>
          <p:cNvPr id="5" name="Oval 4"/>
          <p:cNvSpPr/>
          <p:nvPr/>
        </p:nvSpPr>
        <p:spPr>
          <a:xfrm rot="1429398">
            <a:off x="4654280" y="2208363"/>
            <a:ext cx="1393646" cy="48517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6" name="Oval 5"/>
          <p:cNvSpPr/>
          <p:nvPr/>
        </p:nvSpPr>
        <p:spPr>
          <a:xfrm rot="375817">
            <a:off x="2317911" y="1293963"/>
            <a:ext cx="1393646" cy="48517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type of duct structure does this gland have?</a:t>
            </a:r>
            <a:endParaRPr lang="en-US" dirty="0"/>
          </a:p>
        </p:txBody>
      </p:sp>
      <p:pic>
        <p:nvPicPr>
          <p:cNvPr id="5122" name="Picture 2"/>
          <p:cNvPicPr>
            <a:picLocks noChangeAspect="1" noChangeArrowheads="1"/>
          </p:cNvPicPr>
          <p:nvPr/>
        </p:nvPicPr>
        <p:blipFill>
          <a:blip r:embed="rId3" cstate="print"/>
          <a:srcRect/>
          <a:stretch>
            <a:fillRect/>
          </a:stretch>
        </p:blipFill>
        <p:spPr bwMode="auto">
          <a:xfrm>
            <a:off x="2286000" y="1752600"/>
            <a:ext cx="4167187" cy="465101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classification of product is secreted by this gland?</a:t>
            </a:r>
            <a:endParaRPr lang="en-US" dirty="0"/>
          </a:p>
        </p:txBody>
      </p:sp>
      <p:pic>
        <p:nvPicPr>
          <p:cNvPr id="6146" name="Picture 2"/>
          <p:cNvPicPr>
            <a:picLocks noChangeAspect="1" noChangeArrowheads="1"/>
          </p:cNvPicPr>
          <p:nvPr/>
        </p:nvPicPr>
        <p:blipFill>
          <a:blip r:embed="rId3" cstate="print"/>
          <a:srcRect/>
          <a:stretch>
            <a:fillRect/>
          </a:stretch>
        </p:blipFill>
        <p:spPr bwMode="auto">
          <a:xfrm>
            <a:off x="914400" y="1524000"/>
            <a:ext cx="7086600" cy="5175417"/>
          </a:xfrm>
          <a:prstGeom prst="rect">
            <a:avLst/>
          </a:prstGeom>
          <a:noFill/>
          <a:ln w="9525">
            <a:noFill/>
            <a:miter lim="800000"/>
            <a:headEnd/>
            <a:tailEnd/>
          </a:ln>
        </p:spPr>
      </p:pic>
      <p:sp>
        <p:nvSpPr>
          <p:cNvPr id="5" name="Oval 4"/>
          <p:cNvSpPr/>
          <p:nvPr/>
        </p:nvSpPr>
        <p:spPr>
          <a:xfrm>
            <a:off x="2971800" y="3124200"/>
            <a:ext cx="2057400" cy="1981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This gland most likely utilizes what mode of secretion?</a:t>
            </a:r>
            <a:endParaRPr lang="en-US" dirty="0"/>
          </a:p>
        </p:txBody>
      </p:sp>
      <p:pic>
        <p:nvPicPr>
          <p:cNvPr id="4" name="Picture 2"/>
          <p:cNvPicPr>
            <a:picLocks noChangeAspect="1" noChangeArrowheads="1"/>
          </p:cNvPicPr>
          <p:nvPr/>
        </p:nvPicPr>
        <p:blipFill>
          <a:blip r:embed="rId3" cstate="print"/>
          <a:srcRect/>
          <a:stretch>
            <a:fillRect/>
          </a:stretch>
        </p:blipFill>
        <p:spPr bwMode="auto">
          <a:xfrm>
            <a:off x="914400" y="1524000"/>
            <a:ext cx="7086600" cy="5175417"/>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1600" y="725269"/>
            <a:ext cx="6019800" cy="646331"/>
          </a:xfrm>
          <a:prstGeom prst="rect">
            <a:avLst/>
          </a:prstGeom>
          <a:noFill/>
        </p:spPr>
        <p:txBody>
          <a:bodyPr wrap="square" rtlCol="0">
            <a:spAutoFit/>
          </a:bodyPr>
          <a:lstStyle/>
          <a:p>
            <a:pPr algn="ctr"/>
            <a:r>
              <a:rPr lang="en-US" dirty="0" smtClean="0"/>
              <a:t>What specific type of epithelium is shown in this slide (Red circle)</a:t>
            </a:r>
            <a:endParaRPr lang="en-US" dirty="0"/>
          </a:p>
        </p:txBody>
      </p:sp>
      <p:pic>
        <p:nvPicPr>
          <p:cNvPr id="9217" name="Picture 2"/>
          <p:cNvPicPr>
            <a:picLocks noChangeAspect="1" noChangeArrowheads="1"/>
          </p:cNvPicPr>
          <p:nvPr/>
        </p:nvPicPr>
        <p:blipFill>
          <a:blip r:embed="rId3" cstate="print"/>
          <a:srcRect/>
          <a:stretch>
            <a:fillRect/>
          </a:stretch>
        </p:blipFill>
        <p:spPr bwMode="auto">
          <a:xfrm>
            <a:off x="762000" y="1600200"/>
            <a:ext cx="7783894" cy="4038600"/>
          </a:xfrm>
          <a:prstGeom prst="rect">
            <a:avLst/>
          </a:prstGeom>
          <a:noFill/>
          <a:ln w="9525">
            <a:noFill/>
            <a:miter lim="800000"/>
            <a:headEnd/>
            <a:tailEnd/>
          </a:ln>
        </p:spPr>
      </p:pic>
      <p:sp>
        <p:nvSpPr>
          <p:cNvPr id="5" name="Oval 4"/>
          <p:cNvSpPr/>
          <p:nvPr/>
        </p:nvSpPr>
        <p:spPr>
          <a:xfrm rot="20065997">
            <a:off x="2261558" y="1151917"/>
            <a:ext cx="2563484" cy="50591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classification of product is secreted by this gland?</a:t>
            </a:r>
            <a:endParaRPr lang="en-US" dirty="0"/>
          </a:p>
        </p:txBody>
      </p:sp>
      <p:pic>
        <p:nvPicPr>
          <p:cNvPr id="4" name="Picture 2"/>
          <p:cNvPicPr>
            <a:picLocks noChangeAspect="1" noChangeArrowheads="1"/>
          </p:cNvPicPr>
          <p:nvPr/>
        </p:nvPicPr>
        <p:blipFill>
          <a:blip r:embed="rId3" cstate="print"/>
          <a:srcRect/>
          <a:stretch>
            <a:fillRect/>
          </a:stretch>
        </p:blipFill>
        <p:spPr bwMode="auto">
          <a:xfrm>
            <a:off x="914400" y="1524000"/>
            <a:ext cx="7086600" cy="5175417"/>
          </a:xfrm>
          <a:prstGeom prst="rect">
            <a:avLst/>
          </a:prstGeom>
          <a:noFill/>
          <a:ln w="9525">
            <a:noFill/>
            <a:miter lim="800000"/>
            <a:headEnd/>
            <a:tailEnd/>
          </a:ln>
        </p:spPr>
      </p:pic>
      <p:sp>
        <p:nvSpPr>
          <p:cNvPr id="5" name="Oval 4"/>
          <p:cNvSpPr/>
          <p:nvPr/>
        </p:nvSpPr>
        <p:spPr>
          <a:xfrm rot="18104457">
            <a:off x="6165254" y="1417935"/>
            <a:ext cx="1066800" cy="1633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glands that produce these two different types of cells utilizes which mode of secretion?</a:t>
            </a:r>
            <a:endParaRPr lang="en-US" dirty="0"/>
          </a:p>
        </p:txBody>
      </p:sp>
      <p:pic>
        <p:nvPicPr>
          <p:cNvPr id="7170" name="Picture 2"/>
          <p:cNvPicPr>
            <a:picLocks noChangeAspect="1" noChangeArrowheads="1"/>
          </p:cNvPicPr>
          <p:nvPr/>
        </p:nvPicPr>
        <p:blipFill>
          <a:blip r:embed="rId3" cstate="print"/>
          <a:srcRect/>
          <a:stretch>
            <a:fillRect/>
          </a:stretch>
        </p:blipFill>
        <p:spPr bwMode="auto">
          <a:xfrm>
            <a:off x="228600" y="1752600"/>
            <a:ext cx="4495800" cy="4867755"/>
          </a:xfrm>
          <a:prstGeom prst="rect">
            <a:avLst/>
          </a:prstGeom>
          <a:noFill/>
          <a:ln w="9525">
            <a:noFill/>
            <a:miter lim="800000"/>
            <a:headEnd/>
            <a:tailEnd/>
          </a:ln>
        </p:spPr>
      </p:pic>
      <p:pic>
        <p:nvPicPr>
          <p:cNvPr id="7171" name="Picture 3"/>
          <p:cNvPicPr>
            <a:picLocks noChangeAspect="1" noChangeArrowheads="1"/>
          </p:cNvPicPr>
          <p:nvPr/>
        </p:nvPicPr>
        <p:blipFill>
          <a:blip r:embed="rId4" cstate="print"/>
          <a:srcRect/>
          <a:stretch>
            <a:fillRect/>
          </a:stretch>
        </p:blipFill>
        <p:spPr bwMode="auto">
          <a:xfrm>
            <a:off x="4724400" y="2209800"/>
            <a:ext cx="4379939" cy="38862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1600" y="725269"/>
            <a:ext cx="6019800" cy="646331"/>
          </a:xfrm>
          <a:prstGeom prst="rect">
            <a:avLst/>
          </a:prstGeom>
          <a:noFill/>
        </p:spPr>
        <p:txBody>
          <a:bodyPr wrap="square" rtlCol="0">
            <a:spAutoFit/>
          </a:bodyPr>
          <a:lstStyle/>
          <a:p>
            <a:pPr algn="ctr"/>
            <a:r>
              <a:rPr lang="en-US" dirty="0" smtClean="0"/>
              <a:t>What cellular modification is indicate within the red circle? And what is the function of this modification?</a:t>
            </a:r>
            <a:endParaRPr lang="en-US" dirty="0"/>
          </a:p>
        </p:txBody>
      </p:sp>
      <p:pic>
        <p:nvPicPr>
          <p:cNvPr id="7169" name="Picture 4"/>
          <p:cNvPicPr>
            <a:picLocks noChangeAspect="1" noChangeArrowheads="1"/>
          </p:cNvPicPr>
          <p:nvPr/>
        </p:nvPicPr>
        <p:blipFill>
          <a:blip r:embed="rId3" cstate="print"/>
          <a:srcRect/>
          <a:stretch>
            <a:fillRect/>
          </a:stretch>
        </p:blipFill>
        <p:spPr bwMode="auto">
          <a:xfrm>
            <a:off x="1371600" y="1447800"/>
            <a:ext cx="6553200" cy="4907808"/>
          </a:xfrm>
          <a:prstGeom prst="rect">
            <a:avLst/>
          </a:prstGeom>
          <a:noFill/>
          <a:ln w="9525">
            <a:noFill/>
            <a:miter lim="800000"/>
            <a:headEnd/>
            <a:tailEnd/>
          </a:ln>
        </p:spPr>
      </p:pic>
      <p:sp>
        <p:nvSpPr>
          <p:cNvPr id="5" name="Oval 4"/>
          <p:cNvSpPr/>
          <p:nvPr/>
        </p:nvSpPr>
        <p:spPr>
          <a:xfrm rot="15087770">
            <a:off x="2500799" y="-297419"/>
            <a:ext cx="1734946" cy="489717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1600" y="725269"/>
            <a:ext cx="6019800" cy="1200329"/>
          </a:xfrm>
          <a:prstGeom prst="rect">
            <a:avLst/>
          </a:prstGeom>
          <a:noFill/>
        </p:spPr>
        <p:txBody>
          <a:bodyPr wrap="square" rtlCol="0">
            <a:spAutoFit/>
          </a:bodyPr>
          <a:lstStyle/>
          <a:p>
            <a:pPr algn="ctr"/>
            <a:r>
              <a:rPr lang="en-US" dirty="0" smtClean="0"/>
              <a:t>This type of epithelium is found mostly within the trachea and is involved with helping clear bacteria and other bothersome agents. What specific type of epithelium is this? (Be as specific as possible)</a:t>
            </a:r>
            <a:endParaRPr lang="en-US" dirty="0"/>
          </a:p>
        </p:txBody>
      </p:sp>
      <p:pic>
        <p:nvPicPr>
          <p:cNvPr id="5121" name="Picture 1"/>
          <p:cNvPicPr>
            <a:picLocks noChangeAspect="1" noChangeArrowheads="1"/>
          </p:cNvPicPr>
          <p:nvPr/>
        </p:nvPicPr>
        <p:blipFill>
          <a:blip r:embed="rId3" cstate="print"/>
          <a:srcRect/>
          <a:stretch>
            <a:fillRect/>
          </a:stretch>
        </p:blipFill>
        <p:spPr bwMode="auto">
          <a:xfrm>
            <a:off x="533400" y="1981200"/>
            <a:ext cx="8268247" cy="44196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1600" y="725269"/>
            <a:ext cx="6019800" cy="646331"/>
          </a:xfrm>
          <a:prstGeom prst="rect">
            <a:avLst/>
          </a:prstGeom>
          <a:noFill/>
        </p:spPr>
        <p:txBody>
          <a:bodyPr wrap="square" rtlCol="0">
            <a:spAutoFit/>
          </a:bodyPr>
          <a:lstStyle/>
          <a:p>
            <a:pPr algn="ctr"/>
            <a:r>
              <a:rPr lang="en-US" dirty="0" smtClean="0"/>
              <a:t>What Specific type of epithelium is shown by the bottom arrow?</a:t>
            </a:r>
            <a:endParaRPr lang="en-US" dirty="0"/>
          </a:p>
        </p:txBody>
      </p:sp>
      <p:pic>
        <p:nvPicPr>
          <p:cNvPr id="61442" name="Picture 35"/>
          <p:cNvPicPr>
            <a:picLocks noChangeAspect="1" noChangeArrowheads="1"/>
          </p:cNvPicPr>
          <p:nvPr/>
        </p:nvPicPr>
        <p:blipFill>
          <a:blip r:embed="rId3" cstate="print"/>
          <a:srcRect/>
          <a:stretch>
            <a:fillRect/>
          </a:stretch>
        </p:blipFill>
        <p:spPr bwMode="auto">
          <a:xfrm>
            <a:off x="3124200" y="1600200"/>
            <a:ext cx="2667000" cy="5041726"/>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71600" y="725269"/>
            <a:ext cx="6019800" cy="646331"/>
          </a:xfrm>
          <a:prstGeom prst="rect">
            <a:avLst/>
          </a:prstGeom>
          <a:noFill/>
        </p:spPr>
        <p:txBody>
          <a:bodyPr wrap="square" rtlCol="0">
            <a:spAutoFit/>
          </a:bodyPr>
          <a:lstStyle/>
          <a:p>
            <a:pPr algn="ctr"/>
            <a:r>
              <a:rPr lang="en-US" dirty="0" smtClean="0"/>
              <a:t>What Specific type of epithelium is shown by the top arrow?</a:t>
            </a:r>
            <a:endParaRPr lang="en-US" dirty="0"/>
          </a:p>
        </p:txBody>
      </p:sp>
      <p:pic>
        <p:nvPicPr>
          <p:cNvPr id="62466" name="Picture 37"/>
          <p:cNvPicPr>
            <a:picLocks noChangeAspect="1" noChangeArrowheads="1"/>
          </p:cNvPicPr>
          <p:nvPr/>
        </p:nvPicPr>
        <p:blipFill>
          <a:blip r:embed="rId3" cstate="print"/>
          <a:srcRect/>
          <a:stretch>
            <a:fillRect/>
          </a:stretch>
        </p:blipFill>
        <p:spPr bwMode="auto">
          <a:xfrm>
            <a:off x="3200400" y="1371600"/>
            <a:ext cx="2971800" cy="4900863"/>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1600" y="725269"/>
            <a:ext cx="6019800" cy="646331"/>
          </a:xfrm>
          <a:prstGeom prst="rect">
            <a:avLst/>
          </a:prstGeom>
          <a:noFill/>
        </p:spPr>
        <p:txBody>
          <a:bodyPr wrap="square" rtlCol="0">
            <a:spAutoFit/>
          </a:bodyPr>
          <a:lstStyle/>
          <a:p>
            <a:pPr algn="ctr"/>
            <a:r>
              <a:rPr lang="en-US" dirty="0" smtClean="0"/>
              <a:t>What specific type of epithelium is this? What cell on the surface characterizes this epithelium?</a:t>
            </a:r>
            <a:endParaRPr lang="en-US" dirty="0"/>
          </a:p>
        </p:txBody>
      </p:sp>
      <p:pic>
        <p:nvPicPr>
          <p:cNvPr id="63490" name="Picture 38"/>
          <p:cNvPicPr>
            <a:picLocks noChangeAspect="1" noChangeArrowheads="1"/>
          </p:cNvPicPr>
          <p:nvPr/>
        </p:nvPicPr>
        <p:blipFill>
          <a:blip r:embed="rId3" cstate="print"/>
          <a:srcRect/>
          <a:stretch>
            <a:fillRect/>
          </a:stretch>
        </p:blipFill>
        <p:spPr bwMode="auto">
          <a:xfrm>
            <a:off x="2438400" y="1447800"/>
            <a:ext cx="4191000" cy="4893046"/>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71600" y="725269"/>
            <a:ext cx="6019800" cy="1200329"/>
          </a:xfrm>
          <a:prstGeom prst="rect">
            <a:avLst/>
          </a:prstGeom>
          <a:noFill/>
        </p:spPr>
        <p:txBody>
          <a:bodyPr wrap="square" rtlCol="0">
            <a:spAutoFit/>
          </a:bodyPr>
          <a:lstStyle/>
          <a:p>
            <a:pPr algn="ctr"/>
            <a:r>
              <a:rPr lang="en-US" dirty="0" smtClean="0"/>
              <a:t>As the epithelium from the previous question is stretched how does this tissue change/ What specific type of epithelium is this? What cell on the surface characterizes this epithelium?</a:t>
            </a:r>
            <a:endParaRPr lang="en-US" dirty="0"/>
          </a:p>
        </p:txBody>
      </p:sp>
      <p:pic>
        <p:nvPicPr>
          <p:cNvPr id="64514" name="Picture 2"/>
          <p:cNvPicPr>
            <a:picLocks noChangeAspect="1" noChangeArrowheads="1"/>
          </p:cNvPicPr>
          <p:nvPr/>
        </p:nvPicPr>
        <p:blipFill>
          <a:blip r:embed="rId3" cstate="print"/>
          <a:srcRect/>
          <a:stretch>
            <a:fillRect/>
          </a:stretch>
        </p:blipFill>
        <p:spPr bwMode="auto">
          <a:xfrm>
            <a:off x="838200" y="1884702"/>
            <a:ext cx="7391400" cy="4744698"/>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1600" y="725269"/>
            <a:ext cx="6019800" cy="369332"/>
          </a:xfrm>
          <a:prstGeom prst="rect">
            <a:avLst/>
          </a:prstGeom>
          <a:noFill/>
        </p:spPr>
        <p:txBody>
          <a:bodyPr wrap="square" rtlCol="0">
            <a:spAutoFit/>
          </a:bodyPr>
          <a:lstStyle/>
          <a:p>
            <a:pPr algn="ctr"/>
            <a:r>
              <a:rPr lang="en-US" dirty="0" smtClean="0"/>
              <a:t>What Cellular junctions are indicated by the white arrows?</a:t>
            </a:r>
            <a:endParaRPr lang="en-US" dirty="0"/>
          </a:p>
        </p:txBody>
      </p:sp>
      <p:pic>
        <p:nvPicPr>
          <p:cNvPr id="65538" name="Picture 2"/>
          <p:cNvPicPr>
            <a:picLocks noChangeAspect="1" noChangeArrowheads="1"/>
          </p:cNvPicPr>
          <p:nvPr/>
        </p:nvPicPr>
        <p:blipFill>
          <a:blip r:embed="rId3" cstate="print"/>
          <a:srcRect/>
          <a:stretch>
            <a:fillRect/>
          </a:stretch>
        </p:blipFill>
        <p:spPr bwMode="auto">
          <a:xfrm>
            <a:off x="609600" y="1752600"/>
            <a:ext cx="7640664" cy="441960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130</TotalTime>
  <Words>414</Words>
  <Application>Microsoft Office PowerPoint</Application>
  <PresentationFormat>On-screen Show (4:3)</PresentationFormat>
  <Paragraphs>62</Paragraphs>
  <Slides>21</Slides>
  <Notes>20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Flow</vt:lpstr>
      <vt:lpstr>Unit 1 Exam Microanatomy Lab Practical Practice Questions</vt:lpstr>
      <vt:lpstr>Slide 2</vt:lpstr>
      <vt:lpstr>Slide 3</vt:lpstr>
      <vt:lpstr>Slide 4</vt:lpstr>
      <vt:lpstr>Slide 5</vt:lpstr>
      <vt:lpstr>Slide 6</vt:lpstr>
      <vt:lpstr>Slide 7</vt:lpstr>
      <vt:lpstr>Slide 8</vt:lpstr>
      <vt:lpstr>Slide 9</vt:lpstr>
      <vt:lpstr>Slide 10</vt:lpstr>
      <vt:lpstr>Slide 11</vt:lpstr>
      <vt:lpstr>Slide 12</vt:lpstr>
      <vt:lpstr>What is the type of product is secreted by this gland?</vt:lpstr>
      <vt:lpstr>What is the structure of the secretory portion of this gland?</vt:lpstr>
      <vt:lpstr>What is the structure of the duct portion (d) of the gland?</vt:lpstr>
      <vt:lpstr>What is the structure of the secretory portion of this gland?</vt:lpstr>
      <vt:lpstr>What type of duct structure does this gland have?</vt:lpstr>
      <vt:lpstr>What classification of product is secreted by this gland?</vt:lpstr>
      <vt:lpstr>This gland most likely utilizes what mode of secretion?</vt:lpstr>
      <vt:lpstr>What classification of product is secreted by this gland?</vt:lpstr>
      <vt:lpstr>The glands that produce these two different types of cells utilizes which mode of secretion?</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dc:creator>
  <cp:lastModifiedBy>chris</cp:lastModifiedBy>
  <cp:revision>22</cp:revision>
  <dcterms:created xsi:type="dcterms:W3CDTF">2011-09-01T19:53:21Z</dcterms:created>
  <dcterms:modified xsi:type="dcterms:W3CDTF">2011-09-18T14:48:17Z</dcterms:modified>
</cp:coreProperties>
</file>